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1"/>
  </p:sldMasterIdLst>
  <p:sldIdLst>
    <p:sldId id="256" r:id="rId2"/>
    <p:sldId id="257" r:id="rId3"/>
    <p:sldId id="267" r:id="rId4"/>
    <p:sldId id="259" r:id="rId5"/>
    <p:sldId id="264" r:id="rId6"/>
    <p:sldId id="258" r:id="rId7"/>
    <p:sldId id="265" r:id="rId8"/>
    <p:sldId id="260" r:id="rId9"/>
    <p:sldId id="261" r:id="rId10"/>
    <p:sldId id="263"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58" autoAdjust="0"/>
    <p:restoredTop sz="94660"/>
  </p:normalViewPr>
  <p:slideViewPr>
    <p:cSldViewPr snapToGrid="0">
      <p:cViewPr varScale="1">
        <p:scale>
          <a:sx n="56" d="100"/>
          <a:sy n="56" d="100"/>
        </p:scale>
        <p:origin x="162"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jpg>
</file>

<file path=ppt/media/image4.jpg>
</file>

<file path=ppt/media/image5.png>
</file>

<file path=ppt/media/image6.png>
</file>

<file path=ppt/media/image7.pn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BA1826-1B3E-4E2E-8D6C-93BCEAA3D6C6}"/>
              </a:ext>
            </a:extLst>
          </p:cNvPr>
          <p:cNvSpPr>
            <a:spLocks noGrp="1"/>
          </p:cNvSpPr>
          <p:nvPr>
            <p:ph type="ctrTitle"/>
          </p:nvPr>
        </p:nvSpPr>
        <p:spPr>
          <a:xfrm>
            <a:off x="2107200" y="1096965"/>
            <a:ext cx="7977600" cy="2085696"/>
          </a:xfrm>
        </p:spPr>
        <p:txBody>
          <a:bodyPr anchor="b">
            <a:normAutofit/>
          </a:bodyPr>
          <a:lstStyle>
            <a:lvl1pPr algn="ctr">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AAB5F0CE-1714-4650-9690-5676C06349A0}"/>
              </a:ext>
            </a:extLst>
          </p:cNvPr>
          <p:cNvSpPr>
            <a:spLocks noGrp="1"/>
          </p:cNvSpPr>
          <p:nvPr>
            <p:ph type="subTitle" idx="1"/>
          </p:nvPr>
        </p:nvSpPr>
        <p:spPr>
          <a:xfrm>
            <a:off x="3216000" y="3945771"/>
            <a:ext cx="5760000" cy="1832730"/>
          </a:xfrm>
        </p:spPr>
        <p:txBody>
          <a:bodyPr>
            <a:normAutofit/>
          </a:bodyPr>
          <a:lstStyle>
            <a:lvl1pPr marL="0" indent="0" algn="ctr">
              <a:lnSpc>
                <a:spcPct val="125000"/>
              </a:lnSpc>
              <a:buNone/>
              <a:defRPr sz="2400" i="0" spc="5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BFD0CA85-BF38-4762-934C-D00F2047C2D1}"/>
              </a:ext>
            </a:extLst>
          </p:cNvPr>
          <p:cNvSpPr>
            <a:spLocks noGrp="1"/>
          </p:cNvSpPr>
          <p:nvPr>
            <p:ph type="dt" sz="half" idx="10"/>
          </p:nvPr>
        </p:nvSpPr>
        <p:spPr/>
        <p:txBody>
          <a:bodyPr/>
          <a:lstStyle/>
          <a:p>
            <a:fld id="{4EC743F4-8769-40B4-85DF-6CB8DE9F66AA}" type="datetimeFigureOut">
              <a:rPr lang="en-US" smtClean="0"/>
              <a:t>3/7/2023</a:t>
            </a:fld>
            <a:endParaRPr lang="en-US"/>
          </a:p>
        </p:txBody>
      </p:sp>
      <p:sp>
        <p:nvSpPr>
          <p:cNvPr id="5" name="Footer Placeholder 4">
            <a:extLst>
              <a:ext uri="{FF2B5EF4-FFF2-40B4-BE49-F238E27FC236}">
                <a16:creationId xmlns:a16="http://schemas.microsoft.com/office/drawing/2014/main" id="{649CA3C9-6579-49D9-A5FD-20231FB4B3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9B94FE-6287-4D49-B0E5-FE9A9BA75A0C}"/>
              </a:ext>
            </a:extLst>
          </p:cNvPr>
          <p:cNvSpPr>
            <a:spLocks noGrp="1"/>
          </p:cNvSpPr>
          <p:nvPr>
            <p:ph type="sldNum" sz="quarter" idx="12"/>
          </p:nvPr>
        </p:nvSpPr>
        <p:spPr/>
        <p:txBody>
          <a:bodyPr/>
          <a:lstStyle/>
          <a:p>
            <a:fld id="{FF2BD96E-3838-45D2-9031-D3AF67C920A5}" type="slidenum">
              <a:rPr lang="en-US" smtClean="0"/>
              <a:t>‹#›</a:t>
            </a:fld>
            <a:endParaRPr lang="en-US"/>
          </a:p>
        </p:txBody>
      </p:sp>
      <p:cxnSp>
        <p:nvCxnSpPr>
          <p:cNvPr id="7" name="Straight Connector 6">
            <a:extLst>
              <a:ext uri="{FF2B5EF4-FFF2-40B4-BE49-F238E27FC236}">
                <a16:creationId xmlns:a16="http://schemas.microsoft.com/office/drawing/2014/main" id="{AE0C0B2A-3FD1-4235-A16E-0ED1E028A93E}"/>
              </a:ext>
            </a:extLst>
          </p:cNvPr>
          <p:cNvCxnSpPr>
            <a:cxnSpLocks/>
          </p:cNvCxnSpPr>
          <p:nvPr/>
        </p:nvCxnSpPr>
        <p:spPr>
          <a:xfrm>
            <a:off x="5826000" y="3525773"/>
            <a:ext cx="540000" cy="0"/>
          </a:xfrm>
          <a:prstGeom prst="line">
            <a:avLst/>
          </a:prstGeom>
          <a:ln w="12700">
            <a:solidFill>
              <a:srgbClr val="FFFFFF"/>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9494E066-0146-46E9-BAF1-C33240ABA294}"/>
              </a:ext>
            </a:extLst>
          </p:cNvPr>
          <p:cNvGrpSpPr/>
          <p:nvPr/>
        </p:nvGrpSpPr>
        <p:grpSpPr>
          <a:xfrm rot="2700000">
            <a:off x="10127693" y="4178240"/>
            <a:ext cx="633413" cy="1862138"/>
            <a:chOff x="5959192" y="333389"/>
            <a:chExt cx="633413" cy="1862138"/>
          </a:xfrm>
        </p:grpSpPr>
        <p:grpSp>
          <p:nvGrpSpPr>
            <p:cNvPr id="9" name="Group 8">
              <a:extLst>
                <a:ext uri="{FF2B5EF4-FFF2-40B4-BE49-F238E27FC236}">
                  <a16:creationId xmlns:a16="http://schemas.microsoft.com/office/drawing/2014/main" id="{B02BD80B-C499-4DAC-9580-575B04F8658F}"/>
                </a:ext>
              </a:extLst>
            </p:cNvPr>
            <p:cNvGrpSpPr/>
            <p:nvPr/>
          </p:nvGrpSpPr>
          <p:grpSpPr>
            <a:xfrm>
              <a:off x="5959192" y="333389"/>
              <a:ext cx="633413" cy="1419225"/>
              <a:chOff x="5959192" y="333389"/>
              <a:chExt cx="633413" cy="1419225"/>
            </a:xfrm>
          </p:grpSpPr>
          <p:sp>
            <p:nvSpPr>
              <p:cNvPr id="11" name="Freeform 68">
                <a:extLst>
                  <a:ext uri="{FF2B5EF4-FFF2-40B4-BE49-F238E27FC236}">
                    <a16:creationId xmlns:a16="http://schemas.microsoft.com/office/drawing/2014/main" id="{CCF069F3-858C-4C67-90C2-46017C3D4CEB}"/>
                  </a:ext>
                </a:extLst>
              </p:cNvPr>
              <p:cNvSpPr>
                <a:spLocks/>
              </p:cNvSpPr>
              <p:nvPr/>
            </p:nvSpPr>
            <p:spPr bwMode="auto">
              <a:xfrm>
                <a:off x="5959192" y="333389"/>
                <a:ext cx="319088" cy="1419225"/>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69">
                <a:extLst>
                  <a:ext uri="{FF2B5EF4-FFF2-40B4-BE49-F238E27FC236}">
                    <a16:creationId xmlns:a16="http://schemas.microsoft.com/office/drawing/2014/main" id="{8A1FFA52-DFA8-4A81-8A85-50BE13257F51}"/>
                  </a:ext>
                </a:extLst>
              </p:cNvPr>
              <p:cNvSpPr>
                <a:spLocks/>
              </p:cNvSpPr>
              <p:nvPr/>
            </p:nvSpPr>
            <p:spPr bwMode="auto">
              <a:xfrm>
                <a:off x="6278280" y="333389"/>
                <a:ext cx="314325" cy="1419225"/>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grpSp>
        <p:sp>
          <p:nvSpPr>
            <p:cNvPr id="10" name="Line 70">
              <a:extLst>
                <a:ext uri="{FF2B5EF4-FFF2-40B4-BE49-F238E27FC236}">
                  <a16:creationId xmlns:a16="http://schemas.microsoft.com/office/drawing/2014/main" id="{BAEDA471-60CB-4A0C-B9AD-B2B3C51EA2FD}"/>
                </a:ext>
              </a:extLst>
            </p:cNvPr>
            <p:cNvSpPr>
              <a:spLocks noChangeShapeType="1"/>
            </p:cNvSpPr>
            <p:nvPr/>
          </p:nvSpPr>
          <p:spPr bwMode="auto">
            <a:xfrm flipV="1">
              <a:off x="6278280" y="333389"/>
              <a:ext cx="0" cy="1862138"/>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05401707"/>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02DDA7E-8449-42D1-93BD-4E96C1BFC18D}"/>
              </a:ext>
            </a:extLst>
          </p:cNvPr>
          <p:cNvSpPr>
            <a:spLocks noGrp="1"/>
          </p:cNvSpPr>
          <p:nvPr>
            <p:ph type="title"/>
          </p:nvPr>
        </p:nvSpPr>
        <p:spPr>
          <a:xfrm>
            <a:off x="989400" y="395289"/>
            <a:ext cx="10213200" cy="1112836"/>
          </a:xfrm>
          <a:prstGeom prst="rect">
            <a:avLst/>
          </a:prstGeom>
        </p:spPr>
        <p:txBody>
          <a:bodyPr vert="horz" lIns="91440" tIns="45720" rIns="91440" bIns="45720" rtlCol="0" anchor="b"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172EB64-DBC0-4012-830E-9166670D17C5}"/>
              </a:ext>
            </a:extLst>
          </p:cNvPr>
          <p:cNvSpPr>
            <a:spLocks noGrp="1"/>
          </p:cNvSpPr>
          <p:nvPr>
            <p:ph type="body" idx="1"/>
          </p:nvPr>
        </p:nvSpPr>
        <p:spPr>
          <a:xfrm>
            <a:off x="989400" y="1685925"/>
            <a:ext cx="10213200" cy="40401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749A3E9-8704-4E26-A519-8215B3E943F5}"/>
              </a:ext>
            </a:extLst>
          </p:cNvPr>
          <p:cNvSpPr>
            <a:spLocks noGrp="1"/>
          </p:cNvSpPr>
          <p:nvPr>
            <p:ph type="dt" sz="half" idx="2"/>
          </p:nvPr>
        </p:nvSpPr>
        <p:spPr>
          <a:xfrm>
            <a:off x="450000" y="6357168"/>
            <a:ext cx="1760150" cy="461665"/>
          </a:xfrm>
          <a:prstGeom prst="rect">
            <a:avLst/>
          </a:prstGeom>
        </p:spPr>
        <p:txBody>
          <a:bodyPr vert="horz" lIns="91440" tIns="45720" rIns="91440" bIns="45720" rtlCol="0" anchor="ctr">
            <a:normAutofit/>
          </a:bodyPr>
          <a:lstStyle>
            <a:lvl1pPr algn="l">
              <a:defRPr sz="1000" cap="all" spc="200" baseline="0">
                <a:solidFill>
                  <a:schemeClr val="tx1">
                    <a:alpha val="60000"/>
                  </a:schemeClr>
                </a:solidFill>
                <a:latin typeface="+mj-lt"/>
              </a:defRPr>
            </a:lvl1pPr>
          </a:lstStyle>
          <a:p>
            <a:fld id="{4EC743F4-8769-40B4-85DF-6CB8DE9F66AA}" type="datetimeFigureOut">
              <a:rPr lang="en-US" smtClean="0"/>
              <a:pPr/>
              <a:t>3/7/2023</a:t>
            </a:fld>
            <a:endParaRPr lang="en-US" dirty="0"/>
          </a:p>
        </p:txBody>
      </p:sp>
      <p:sp>
        <p:nvSpPr>
          <p:cNvPr id="5" name="Footer Placeholder 4">
            <a:extLst>
              <a:ext uri="{FF2B5EF4-FFF2-40B4-BE49-F238E27FC236}">
                <a16:creationId xmlns:a16="http://schemas.microsoft.com/office/drawing/2014/main" id="{C8590E32-87A0-44C2-A299-D45FAB146E08}"/>
              </a:ext>
            </a:extLst>
          </p:cNvPr>
          <p:cNvSpPr>
            <a:spLocks noGrp="1"/>
          </p:cNvSpPr>
          <p:nvPr>
            <p:ph type="ftr" sz="quarter" idx="3"/>
          </p:nvPr>
        </p:nvSpPr>
        <p:spPr>
          <a:xfrm>
            <a:off x="2754312" y="6357600"/>
            <a:ext cx="6683376" cy="460800"/>
          </a:xfrm>
          <a:prstGeom prst="rect">
            <a:avLst/>
          </a:prstGeom>
        </p:spPr>
        <p:txBody>
          <a:bodyPr vert="horz" lIns="91440" tIns="45720" rIns="91440" bIns="45720" rtlCol="0" anchor="ctr"/>
          <a:lstStyle>
            <a:lvl1pPr algn="ctr">
              <a:defRPr sz="1000" cap="all" spc="300" baseline="0">
                <a:solidFill>
                  <a:schemeClr val="tx1">
                    <a:alpha val="60000"/>
                  </a:schemeClr>
                </a:solidFill>
                <a:latin typeface="+mj-lt"/>
              </a:defRPr>
            </a:lvl1pPr>
          </a:lstStyle>
          <a:p>
            <a:endParaRPr lang="en-US" dirty="0"/>
          </a:p>
        </p:txBody>
      </p:sp>
      <p:sp>
        <p:nvSpPr>
          <p:cNvPr id="6" name="Slide Number Placeholder 5">
            <a:extLst>
              <a:ext uri="{FF2B5EF4-FFF2-40B4-BE49-F238E27FC236}">
                <a16:creationId xmlns:a16="http://schemas.microsoft.com/office/drawing/2014/main" id="{BE1C1A41-01A7-44E2-965B-ACFD4F2806FC}"/>
              </a:ext>
            </a:extLst>
          </p:cNvPr>
          <p:cNvSpPr>
            <a:spLocks noGrp="1"/>
          </p:cNvSpPr>
          <p:nvPr>
            <p:ph type="sldNum" sz="quarter" idx="4"/>
          </p:nvPr>
        </p:nvSpPr>
        <p:spPr>
          <a:xfrm>
            <a:off x="9982800" y="6357600"/>
            <a:ext cx="1760150" cy="460800"/>
          </a:xfrm>
          <a:prstGeom prst="rect">
            <a:avLst/>
          </a:prstGeom>
        </p:spPr>
        <p:txBody>
          <a:bodyPr vert="horz" lIns="91440" tIns="45720" rIns="91440" bIns="45720" rtlCol="0" anchor="ctr"/>
          <a:lstStyle>
            <a:lvl1pPr algn="r">
              <a:defRPr sz="1000" cap="all" spc="200" baseline="0">
                <a:solidFill>
                  <a:schemeClr val="tx1">
                    <a:alpha val="60000"/>
                  </a:schemeClr>
                </a:solidFill>
                <a:latin typeface="+mj-lt"/>
              </a:defRPr>
            </a:lvl1pPr>
          </a:lstStyle>
          <a:p>
            <a:fld id="{FF2BD96E-3838-45D2-9031-D3AF67C920A5}" type="slidenum">
              <a:rPr lang="en-US" smtClean="0"/>
              <a:pPr/>
              <a:t>‹#›</a:t>
            </a:fld>
            <a:endParaRPr lang="en-US" dirty="0"/>
          </a:p>
        </p:txBody>
      </p:sp>
    </p:spTree>
    <p:extLst>
      <p:ext uri="{BB962C8B-B14F-4D97-AF65-F5344CB8AC3E}">
        <p14:creationId xmlns:p14="http://schemas.microsoft.com/office/powerpoint/2010/main" val="492578615"/>
      </p:ext>
    </p:extLst>
  </p:cSld>
  <p:clrMap bg1="lt1" tx1="dk1" bg2="lt2" tx2="dk2" accent1="accent1" accent2="accent2" accent3="accent3" accent4="accent4" accent5="accent5" accent6="accent6" hlink="hlink" folHlink="folHlink"/>
  <p:sldLayoutIdLst>
    <p:sldLayoutId id="2147483690" r:id="rId1"/>
  </p:sldLayoutIdLst>
  <p:txStyles>
    <p:titleStyle>
      <a:lvl1pPr algn="l" defTabSz="914400" rtl="0" eaLnBrk="1" latinLnBrk="0" hangingPunct="1">
        <a:lnSpc>
          <a:spcPct val="100000"/>
        </a:lnSpc>
        <a:spcBef>
          <a:spcPct val="0"/>
        </a:spcBef>
        <a:buNone/>
        <a:defRPr sz="3200" kern="1200" cap="none" spc="0" baseline="0">
          <a:solidFill>
            <a:schemeClr val="tx1"/>
          </a:solidFill>
          <a:latin typeface="+mj-lt"/>
          <a:ea typeface="+mj-ea"/>
          <a:cs typeface="+mj-cs"/>
        </a:defRPr>
      </a:lvl1pPr>
    </p:titleStyle>
    <p:bodyStyle>
      <a:lvl1pPr marL="360000" indent="-360000" algn="l" defTabSz="914400" rtl="0" eaLnBrk="1" latinLnBrk="0" hangingPunct="1">
        <a:lnSpc>
          <a:spcPct val="150000"/>
        </a:lnSpc>
        <a:spcBef>
          <a:spcPts val="10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1pPr>
      <a:lvl2pPr marL="360000" indent="0" algn="l" defTabSz="914400" rtl="0" eaLnBrk="1" latinLnBrk="0" hangingPunct="1">
        <a:lnSpc>
          <a:spcPct val="150000"/>
        </a:lnSpc>
        <a:spcBef>
          <a:spcPts val="500"/>
        </a:spcBef>
        <a:buFontTx/>
        <a:buNone/>
        <a:defRPr sz="2000" b="0" i="1" kern="1200" spc="50" baseline="0">
          <a:solidFill>
            <a:schemeClr val="tx1">
              <a:alpha val="60000"/>
            </a:schemeClr>
          </a:solidFill>
          <a:latin typeface="+mn-lt"/>
          <a:ea typeface="+mn-ea"/>
          <a:cs typeface="+mn-cs"/>
        </a:defRPr>
      </a:lvl2pPr>
      <a:lvl3pPr marL="108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3pPr>
      <a:lvl4pPr marL="1080000" indent="0" algn="l" defTabSz="914400" rtl="0" eaLnBrk="1" latinLnBrk="0" hangingPunct="1">
        <a:lnSpc>
          <a:spcPct val="150000"/>
        </a:lnSpc>
        <a:spcBef>
          <a:spcPts val="500"/>
        </a:spcBef>
        <a:buClr>
          <a:schemeClr val="accent3"/>
        </a:buClr>
        <a:buFontTx/>
        <a:buNone/>
        <a:defRPr sz="2000" b="0" i="1" kern="1200" spc="50" baseline="0">
          <a:solidFill>
            <a:schemeClr val="tx1">
              <a:alpha val="60000"/>
            </a:schemeClr>
          </a:solidFill>
          <a:latin typeface="+mn-lt"/>
          <a:ea typeface="+mn-ea"/>
          <a:cs typeface="+mn-cs"/>
        </a:defRPr>
      </a:lvl4pPr>
      <a:lvl5pPr marL="1800000" indent="-360000" algn="l" defTabSz="914400" rtl="0" eaLnBrk="1" latinLnBrk="0" hangingPunct="1">
        <a:lnSpc>
          <a:spcPct val="150000"/>
        </a:lnSpc>
        <a:spcBef>
          <a:spcPts val="500"/>
        </a:spcBef>
        <a:buClr>
          <a:schemeClr val="accent3"/>
        </a:buClr>
        <a:buFont typeface="Wingdings" panose="05000000000000000000" pitchFamily="2" charset="2"/>
        <a:buChar char=""/>
        <a:defRPr sz="2000" kern="1200" spc="5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1" name="Rectangle 17">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F32852-67BC-4B76-8D5C-12C900C7E539}"/>
              </a:ext>
            </a:extLst>
          </p:cNvPr>
          <p:cNvSpPr>
            <a:spLocks noGrp="1"/>
          </p:cNvSpPr>
          <p:nvPr>
            <p:ph type="ctrTitle"/>
          </p:nvPr>
        </p:nvSpPr>
        <p:spPr>
          <a:xfrm>
            <a:off x="990000" y="1089025"/>
            <a:ext cx="4075200" cy="1532951"/>
          </a:xfrm>
        </p:spPr>
        <p:txBody>
          <a:bodyPr>
            <a:normAutofit/>
          </a:bodyPr>
          <a:lstStyle/>
          <a:p>
            <a:pPr>
              <a:lnSpc>
                <a:spcPct val="90000"/>
              </a:lnSpc>
            </a:pPr>
            <a:r>
              <a:rPr lang="en-IN" b="1"/>
              <a:t>MACHINE      LEARNING</a:t>
            </a:r>
          </a:p>
        </p:txBody>
      </p:sp>
      <p:sp>
        <p:nvSpPr>
          <p:cNvPr id="3" name="Subtitle 2">
            <a:extLst>
              <a:ext uri="{FF2B5EF4-FFF2-40B4-BE49-F238E27FC236}">
                <a16:creationId xmlns:a16="http://schemas.microsoft.com/office/drawing/2014/main" id="{ABDA95EA-4A7B-469F-95C1-4670CECDD64F}"/>
              </a:ext>
            </a:extLst>
          </p:cNvPr>
          <p:cNvSpPr>
            <a:spLocks noGrp="1"/>
          </p:cNvSpPr>
          <p:nvPr>
            <p:ph type="subTitle" idx="1"/>
          </p:nvPr>
        </p:nvSpPr>
        <p:spPr>
          <a:xfrm>
            <a:off x="990000" y="4248000"/>
            <a:ext cx="4075200" cy="1520975"/>
          </a:xfrm>
        </p:spPr>
        <p:txBody>
          <a:bodyPr>
            <a:normAutofit fontScale="92500" lnSpcReduction="10000"/>
          </a:bodyPr>
          <a:lstStyle/>
          <a:p>
            <a:r>
              <a:rPr lang="en-IN"/>
              <a:t>BY-  </a:t>
            </a:r>
          </a:p>
          <a:p>
            <a:r>
              <a:rPr lang="en-IN"/>
              <a:t>AMAN SINGH</a:t>
            </a:r>
          </a:p>
          <a:p>
            <a:r>
              <a:rPr lang="en-IN"/>
              <a:t>PRIYANSHU </a:t>
            </a:r>
            <a:r>
              <a:rPr lang="en-IN" dirty="0"/>
              <a:t>SINGH</a:t>
            </a:r>
          </a:p>
        </p:txBody>
      </p:sp>
      <p:grpSp>
        <p:nvGrpSpPr>
          <p:cNvPr id="33" name="Group 19">
            <a:extLst>
              <a:ext uri="{FF2B5EF4-FFF2-40B4-BE49-F238E27FC236}">
                <a16:creationId xmlns:a16="http://schemas.microsoft.com/office/drawing/2014/main" id="{50F37AA1-A09B-4E28-987B-38E5060E1B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919525" y="2840038"/>
            <a:ext cx="2216150" cy="1177924"/>
            <a:chOff x="4987925" y="2840038"/>
            <a:chExt cx="2216150" cy="1177924"/>
          </a:xfrm>
        </p:grpSpPr>
        <p:sp>
          <p:nvSpPr>
            <p:cNvPr id="21" name="Rectangle 20">
              <a:extLst>
                <a:ext uri="{FF2B5EF4-FFF2-40B4-BE49-F238E27FC236}">
                  <a16:creationId xmlns:a16="http://schemas.microsoft.com/office/drawing/2014/main" id="{9874D018-FDBA-4AD4-8C74-17D41F4FB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87925" y="2840038"/>
              <a:ext cx="2216150" cy="1177924"/>
            </a:xfrm>
            <a:prstGeom prst="rect">
              <a:avLst/>
            </a:prstGeom>
            <a:solidFill>
              <a:schemeClr val="bg2">
                <a:alpha val="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4" name="Group 21">
              <a:extLst>
                <a:ext uri="{FF2B5EF4-FFF2-40B4-BE49-F238E27FC236}">
                  <a16:creationId xmlns:a16="http://schemas.microsoft.com/office/drawing/2014/main" id="{DB43F5C4-EF74-49F4-97CB-97938DDC2FF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720702" y="2912637"/>
              <a:ext cx="1080000" cy="1080000"/>
              <a:chOff x="6879023" y="2912637"/>
              <a:chExt cx="1080000" cy="1080000"/>
            </a:xfrm>
          </p:grpSpPr>
          <p:grpSp>
            <p:nvGrpSpPr>
              <p:cNvPr id="23" name="Group 22">
                <a:extLst>
                  <a:ext uri="{FF2B5EF4-FFF2-40B4-BE49-F238E27FC236}">
                    <a16:creationId xmlns:a16="http://schemas.microsoft.com/office/drawing/2014/main" id="{B74E0761-A6EC-4896-A2D4-97A0AF0AA00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2700000">
                <a:off x="7260443" y="2912637"/>
                <a:ext cx="317159" cy="1080000"/>
                <a:chOff x="4799744" y="2905614"/>
                <a:chExt cx="317159" cy="1080000"/>
              </a:xfrm>
            </p:grpSpPr>
            <p:sp>
              <p:nvSpPr>
                <p:cNvPr id="28" name="Freeform 68">
                  <a:extLst>
                    <a:ext uri="{FF2B5EF4-FFF2-40B4-BE49-F238E27FC236}">
                      <a16:creationId xmlns:a16="http://schemas.microsoft.com/office/drawing/2014/main" id="{E02DDA0C-BC2F-4EA7-B34E-E0A38B82BA2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69">
                  <a:extLst>
                    <a:ext uri="{FF2B5EF4-FFF2-40B4-BE49-F238E27FC236}">
                      <a16:creationId xmlns:a16="http://schemas.microsoft.com/office/drawing/2014/main" id="{CF13B05D-4163-4B4E-A2D2-FA7ED946823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30" name="Line 70">
                  <a:extLst>
                    <a:ext uri="{FF2B5EF4-FFF2-40B4-BE49-F238E27FC236}">
                      <a16:creationId xmlns:a16="http://schemas.microsoft.com/office/drawing/2014/main" id="{6D222543-B140-45C1-A731-C56E6B3A17C5}"/>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nvGrpSpPr>
              <p:cNvPr id="24" name="Group 23">
                <a:extLst>
                  <a:ext uri="{FF2B5EF4-FFF2-40B4-BE49-F238E27FC236}">
                    <a16:creationId xmlns:a16="http://schemas.microsoft.com/office/drawing/2014/main" id="{21D25868-4B38-41A5-8DA7-BB01E853424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8900000" flipH="1">
                <a:off x="6916369" y="2912637"/>
                <a:ext cx="317159" cy="1080000"/>
                <a:chOff x="4799744" y="2905614"/>
                <a:chExt cx="317159" cy="1080000"/>
              </a:xfrm>
            </p:grpSpPr>
            <p:sp>
              <p:nvSpPr>
                <p:cNvPr id="25" name="Freeform 68">
                  <a:extLst>
                    <a:ext uri="{FF2B5EF4-FFF2-40B4-BE49-F238E27FC236}">
                      <a16:creationId xmlns:a16="http://schemas.microsoft.com/office/drawing/2014/main" id="{9BA6FA89-CCD8-4CC0-954F-FBBFA59737E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799744" y="2905614"/>
                  <a:ext cx="159772" cy="710627"/>
                </a:xfrm>
                <a:custGeom>
                  <a:avLst/>
                  <a:gdLst>
                    <a:gd name="T0" fmla="*/ 0 w 67"/>
                    <a:gd name="T1" fmla="*/ 149 h 298"/>
                    <a:gd name="T2" fmla="*/ 67 w 67"/>
                    <a:gd name="T3" fmla="*/ 298 h 298"/>
                    <a:gd name="T4" fmla="*/ 67 w 67"/>
                    <a:gd name="T5" fmla="*/ 0 h 298"/>
                    <a:gd name="T6" fmla="*/ 0 w 67"/>
                    <a:gd name="T7" fmla="*/ 149 h 298"/>
                  </a:gdLst>
                  <a:ahLst/>
                  <a:cxnLst>
                    <a:cxn ang="0">
                      <a:pos x="T0" y="T1"/>
                    </a:cxn>
                    <a:cxn ang="0">
                      <a:pos x="T2" y="T3"/>
                    </a:cxn>
                    <a:cxn ang="0">
                      <a:pos x="T4" y="T5"/>
                    </a:cxn>
                    <a:cxn ang="0">
                      <a:pos x="T6" y="T7"/>
                    </a:cxn>
                  </a:cxnLst>
                  <a:rect l="0" t="0" r="r" b="b"/>
                  <a:pathLst>
                    <a:path w="67" h="298">
                      <a:moveTo>
                        <a:pt x="0" y="149"/>
                      </a:moveTo>
                      <a:cubicBezTo>
                        <a:pt x="0" y="208"/>
                        <a:pt x="26" y="261"/>
                        <a:pt x="67" y="298"/>
                      </a:cubicBezTo>
                      <a:cubicBezTo>
                        <a:pt x="67" y="0"/>
                        <a:pt x="67" y="0"/>
                        <a:pt x="67" y="0"/>
                      </a:cubicBezTo>
                      <a:cubicBezTo>
                        <a:pt x="26" y="36"/>
                        <a:pt x="0" y="89"/>
                        <a:pt x="0" y="149"/>
                      </a:cubicBezTo>
                      <a:close/>
                    </a:path>
                  </a:pathLst>
                </a:custGeom>
                <a:gradFill flip="none" rotWithShape="1">
                  <a:gsLst>
                    <a:gs pos="0">
                      <a:srgbClr val="FFFFFF">
                        <a:alpha val="80000"/>
                      </a:srgbClr>
                    </a:gs>
                    <a:gs pos="100000">
                      <a:srgbClr val="FFFFFF">
                        <a:alpha val="20000"/>
                      </a:srgbClr>
                    </a:gs>
                  </a:gsLst>
                  <a:lin ang="189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69">
                  <a:extLst>
                    <a:ext uri="{FF2B5EF4-FFF2-40B4-BE49-F238E27FC236}">
                      <a16:creationId xmlns:a16="http://schemas.microsoft.com/office/drawing/2014/main" id="{73005E59-2B44-4A62-A8F1-504FB170608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4959516" y="2905614"/>
                  <a:ext cx="157387" cy="710627"/>
                </a:xfrm>
                <a:custGeom>
                  <a:avLst/>
                  <a:gdLst>
                    <a:gd name="T0" fmla="*/ 0 w 66"/>
                    <a:gd name="T1" fmla="*/ 0 h 298"/>
                    <a:gd name="T2" fmla="*/ 0 w 66"/>
                    <a:gd name="T3" fmla="*/ 298 h 298"/>
                    <a:gd name="T4" fmla="*/ 66 w 66"/>
                    <a:gd name="T5" fmla="*/ 149 h 298"/>
                    <a:gd name="T6" fmla="*/ 0 w 66"/>
                    <a:gd name="T7" fmla="*/ 0 h 298"/>
                  </a:gdLst>
                  <a:ahLst/>
                  <a:cxnLst>
                    <a:cxn ang="0">
                      <a:pos x="T0" y="T1"/>
                    </a:cxn>
                    <a:cxn ang="0">
                      <a:pos x="T2" y="T3"/>
                    </a:cxn>
                    <a:cxn ang="0">
                      <a:pos x="T4" y="T5"/>
                    </a:cxn>
                    <a:cxn ang="0">
                      <a:pos x="T6" y="T7"/>
                    </a:cxn>
                  </a:cxnLst>
                  <a:rect l="0" t="0" r="r" b="b"/>
                  <a:pathLst>
                    <a:path w="66" h="298">
                      <a:moveTo>
                        <a:pt x="0" y="0"/>
                      </a:moveTo>
                      <a:cubicBezTo>
                        <a:pt x="0" y="298"/>
                        <a:pt x="0" y="298"/>
                        <a:pt x="0" y="298"/>
                      </a:cubicBezTo>
                      <a:cubicBezTo>
                        <a:pt x="41" y="261"/>
                        <a:pt x="66" y="208"/>
                        <a:pt x="66" y="149"/>
                      </a:cubicBezTo>
                      <a:cubicBezTo>
                        <a:pt x="66" y="89"/>
                        <a:pt x="41" y="36"/>
                        <a:pt x="0" y="0"/>
                      </a:cubicBezTo>
                      <a:close/>
                    </a:path>
                  </a:pathLst>
                </a:custGeom>
                <a:gradFill flip="none" rotWithShape="1">
                  <a:gsLst>
                    <a:gs pos="0">
                      <a:srgbClr val="FFFFFF">
                        <a:alpha val="80000"/>
                      </a:srgbClr>
                    </a:gs>
                    <a:gs pos="100000">
                      <a:srgbClr val="FFFFFF">
                        <a:alpha val="10000"/>
                      </a:srgbClr>
                    </a:gs>
                  </a:gsLst>
                  <a:lin ang="2700000" scaled="0"/>
                  <a:tileRect/>
                </a:gradFill>
                <a:ln>
                  <a:noFill/>
                </a:ln>
              </p:spPr>
              <p:txBody>
                <a:bodyPr vert="horz" wrap="square" lIns="91440" tIns="45720" rIns="91440" bIns="45720" numCol="1" anchor="t" anchorCtr="0" compatLnSpc="1">
                  <a:prstTxWarp prst="textNoShape">
                    <a:avLst/>
                  </a:prstTxWarp>
                </a:bodyPr>
                <a:lstStyle/>
                <a:p>
                  <a:endParaRPr lang="en-US"/>
                </a:p>
              </p:txBody>
            </p:sp>
            <p:sp>
              <p:nvSpPr>
                <p:cNvPr id="27" name="Line 70">
                  <a:extLst>
                    <a:ext uri="{FF2B5EF4-FFF2-40B4-BE49-F238E27FC236}">
                      <a16:creationId xmlns:a16="http://schemas.microsoft.com/office/drawing/2014/main" id="{C9AB3E16-8B92-47B2-BA2E-02935767A808}"/>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flipV="1">
                  <a:off x="4959516" y="2905614"/>
                  <a:ext cx="0" cy="1080000"/>
                </a:xfrm>
                <a:prstGeom prst="line">
                  <a:avLst/>
                </a:prstGeom>
                <a:noFill/>
                <a:ln w="12700" cap="flat">
                  <a:solidFill>
                    <a:srgbClr val="FFFF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grpSp>
      </p:grpSp>
      <p:sp>
        <p:nvSpPr>
          <p:cNvPr id="32" name="Rectangle 31">
            <a:extLst>
              <a:ext uri="{FF2B5EF4-FFF2-40B4-BE49-F238E27FC236}">
                <a16:creationId xmlns:a16="http://schemas.microsoft.com/office/drawing/2014/main" id="{1B5DF063-A889-4037-8C0F-D6D4241071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alpha val="20000"/>
                </a:schemeClr>
              </a:solidFill>
            </a:endParaRPr>
          </a:p>
        </p:txBody>
      </p:sp>
      <p:pic>
        <p:nvPicPr>
          <p:cNvPr id="4" name="Picture 3" descr="Abstract design of flower petals in pastel">
            <a:extLst>
              <a:ext uri="{FF2B5EF4-FFF2-40B4-BE49-F238E27FC236}">
                <a16:creationId xmlns:a16="http://schemas.microsoft.com/office/drawing/2014/main" id="{F3BF2C61-36C1-A371-9DA0-500E5F276F28}"/>
              </a:ext>
            </a:extLst>
          </p:cNvPr>
          <p:cNvPicPr>
            <a:picLocks noChangeAspect="1"/>
          </p:cNvPicPr>
          <p:nvPr/>
        </p:nvPicPr>
        <p:blipFill rotWithShape="1">
          <a:blip r:embed="rId2"/>
          <a:srcRect l="27051" r="6401" b="2"/>
          <a:stretch/>
        </p:blipFill>
        <p:spPr>
          <a:xfrm>
            <a:off x="6651127" y="967148"/>
            <a:ext cx="4999885" cy="4921049"/>
          </a:xfrm>
          <a:prstGeom prst="rect">
            <a:avLst/>
          </a:prstGeom>
        </p:spPr>
      </p:pic>
    </p:spTree>
    <p:extLst>
      <p:ext uri="{BB962C8B-B14F-4D97-AF65-F5344CB8AC3E}">
        <p14:creationId xmlns:p14="http://schemas.microsoft.com/office/powerpoint/2010/main" val="14416992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215B9-5C68-455D-896F-71BC607EEC89}"/>
              </a:ext>
            </a:extLst>
          </p:cNvPr>
          <p:cNvSpPr>
            <a:spLocks noGrp="1"/>
          </p:cNvSpPr>
          <p:nvPr>
            <p:ph type="ctrTitle"/>
          </p:nvPr>
        </p:nvSpPr>
        <p:spPr>
          <a:xfrm>
            <a:off x="-948906" y="-60385"/>
            <a:ext cx="7977600" cy="1509136"/>
          </a:xfrm>
        </p:spPr>
        <p:txBody>
          <a:bodyPr>
            <a:normAutofit/>
          </a:bodyPr>
          <a:lstStyle/>
          <a:p>
            <a:r>
              <a:rPr lang="en-IN" sz="3000" dirty="0"/>
              <a:t>CONCLUSION</a:t>
            </a:r>
          </a:p>
        </p:txBody>
      </p:sp>
      <p:sp>
        <p:nvSpPr>
          <p:cNvPr id="3" name="Subtitle 2">
            <a:extLst>
              <a:ext uri="{FF2B5EF4-FFF2-40B4-BE49-F238E27FC236}">
                <a16:creationId xmlns:a16="http://schemas.microsoft.com/office/drawing/2014/main" id="{F172BE79-4EEE-4FC3-AB8B-BE655910BC8C}"/>
              </a:ext>
            </a:extLst>
          </p:cNvPr>
          <p:cNvSpPr>
            <a:spLocks noGrp="1"/>
          </p:cNvSpPr>
          <p:nvPr>
            <p:ph type="subTitle" idx="1"/>
          </p:nvPr>
        </p:nvSpPr>
        <p:spPr>
          <a:xfrm>
            <a:off x="0" y="2512634"/>
            <a:ext cx="5760000" cy="4092351"/>
          </a:xfrm>
        </p:spPr>
        <p:txBody>
          <a:bodyPr>
            <a:normAutofit fontScale="85000" lnSpcReduction="10000"/>
          </a:bodyPr>
          <a:lstStyle/>
          <a:p>
            <a:r>
              <a:rPr lang="en-US" dirty="0"/>
              <a:t>Machine Learning is an area of Artificial Intelligence that enables computers to learn from data without being explicitly programmed. It is a powerful tool that can be used to automate processes and improve the efficiency of data-driven tasks.</a:t>
            </a:r>
          </a:p>
          <a:p>
            <a:r>
              <a:rPr lang="en-US" dirty="0"/>
              <a:t>However, Machine Learning is limited by the quality of the data it is given and the algorithms used to build the model. It is important to choose the right algorithm for the job in order to get the best results.</a:t>
            </a:r>
          </a:p>
          <a:p>
            <a:endParaRPr lang="en-IN" dirty="0"/>
          </a:p>
        </p:txBody>
      </p:sp>
      <p:pic>
        <p:nvPicPr>
          <p:cNvPr id="5" name="Picture 4">
            <a:extLst>
              <a:ext uri="{FF2B5EF4-FFF2-40B4-BE49-F238E27FC236}">
                <a16:creationId xmlns:a16="http://schemas.microsoft.com/office/drawing/2014/main" id="{367382D1-91BA-438E-B3F5-CC6C5486B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2042" y="142042"/>
            <a:ext cx="6715957" cy="6715957"/>
          </a:xfrm>
          <a:prstGeom prst="rect">
            <a:avLst/>
          </a:prstGeom>
        </p:spPr>
      </p:pic>
    </p:spTree>
    <p:extLst>
      <p:ext uri="{BB962C8B-B14F-4D97-AF65-F5344CB8AC3E}">
        <p14:creationId xmlns:p14="http://schemas.microsoft.com/office/powerpoint/2010/main" val="13890869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01AF2-E3F7-4D62-98D6-4AB970BB81E9}"/>
              </a:ext>
            </a:extLst>
          </p:cNvPr>
          <p:cNvSpPr>
            <a:spLocks noGrp="1"/>
          </p:cNvSpPr>
          <p:nvPr>
            <p:ph type="ctrTitle"/>
          </p:nvPr>
        </p:nvSpPr>
        <p:spPr>
          <a:xfrm>
            <a:off x="2107200" y="1096965"/>
            <a:ext cx="7977600" cy="2085696"/>
          </a:xfrm>
        </p:spPr>
        <p:txBody>
          <a:bodyPr/>
          <a:lstStyle/>
          <a:p>
            <a:endParaRPr lang="en-IN" dirty="0"/>
          </a:p>
        </p:txBody>
      </p:sp>
      <p:sp>
        <p:nvSpPr>
          <p:cNvPr id="3" name="Subtitle 2">
            <a:extLst>
              <a:ext uri="{FF2B5EF4-FFF2-40B4-BE49-F238E27FC236}">
                <a16:creationId xmlns:a16="http://schemas.microsoft.com/office/drawing/2014/main" id="{1DE81CDA-8315-4218-9F42-5CA221F92D0E}"/>
              </a:ext>
            </a:extLst>
          </p:cNvPr>
          <p:cNvSpPr>
            <a:spLocks noGrp="1"/>
          </p:cNvSpPr>
          <p:nvPr>
            <p:ph type="subTitle" idx="1"/>
          </p:nvPr>
        </p:nvSpPr>
        <p:spPr>
          <a:xfrm flipH="1">
            <a:off x="3170281" y="3945771"/>
            <a:ext cx="45719" cy="74138"/>
          </a:xfrm>
        </p:spPr>
        <p:txBody>
          <a:bodyPr>
            <a:normAutofit fontScale="25000" lnSpcReduction="20000"/>
          </a:bodyPr>
          <a:lstStyle/>
          <a:p>
            <a:endParaRPr lang="en-IN" dirty="0"/>
          </a:p>
        </p:txBody>
      </p:sp>
      <p:pic>
        <p:nvPicPr>
          <p:cNvPr id="7" name="Picture 6">
            <a:extLst>
              <a:ext uri="{FF2B5EF4-FFF2-40B4-BE49-F238E27FC236}">
                <a16:creationId xmlns:a16="http://schemas.microsoft.com/office/drawing/2014/main" id="{54AC6F55-2BCA-40BE-B22D-5C62D766E8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4450"/>
            <a:ext cx="11176000" cy="6769100"/>
          </a:xfrm>
          <a:prstGeom prst="rect">
            <a:avLst/>
          </a:prstGeom>
        </p:spPr>
      </p:pic>
    </p:spTree>
    <p:extLst>
      <p:ext uri="{BB962C8B-B14F-4D97-AF65-F5344CB8AC3E}">
        <p14:creationId xmlns:p14="http://schemas.microsoft.com/office/powerpoint/2010/main" val="13196704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A0109-84C0-4382-98C8-1A45BD75EA95}"/>
              </a:ext>
            </a:extLst>
          </p:cNvPr>
          <p:cNvSpPr>
            <a:spLocks noGrp="1"/>
          </p:cNvSpPr>
          <p:nvPr>
            <p:ph type="ctrTitle"/>
          </p:nvPr>
        </p:nvSpPr>
        <p:spPr>
          <a:xfrm>
            <a:off x="776377" y="475863"/>
            <a:ext cx="9584468" cy="1525465"/>
          </a:xfrm>
        </p:spPr>
        <p:txBody>
          <a:bodyPr/>
          <a:lstStyle/>
          <a:p>
            <a:r>
              <a:rPr lang="en-IN" dirty="0"/>
              <a:t>TITLE</a:t>
            </a:r>
          </a:p>
        </p:txBody>
      </p:sp>
      <p:sp>
        <p:nvSpPr>
          <p:cNvPr id="3" name="Subtitle 2">
            <a:extLst>
              <a:ext uri="{FF2B5EF4-FFF2-40B4-BE49-F238E27FC236}">
                <a16:creationId xmlns:a16="http://schemas.microsoft.com/office/drawing/2014/main" id="{F976D1DF-06C4-4040-B1D7-BA8023B61880}"/>
              </a:ext>
            </a:extLst>
          </p:cNvPr>
          <p:cNvSpPr>
            <a:spLocks noGrp="1"/>
          </p:cNvSpPr>
          <p:nvPr>
            <p:ph type="subTitle" idx="1"/>
          </p:nvPr>
        </p:nvSpPr>
        <p:spPr>
          <a:xfrm>
            <a:off x="1863307" y="2552009"/>
            <a:ext cx="7798278" cy="3830128"/>
          </a:xfrm>
        </p:spPr>
        <p:txBody>
          <a:bodyPr/>
          <a:lstStyle/>
          <a:p>
            <a:r>
              <a:rPr lang="en-US" b="1" dirty="0"/>
              <a:t>What is Machine Learning?</a:t>
            </a:r>
          </a:p>
          <a:p>
            <a:r>
              <a:rPr lang="en-US" b="1" dirty="0"/>
              <a:t>Types of Machine Learning</a:t>
            </a:r>
          </a:p>
          <a:p>
            <a:r>
              <a:rPr lang="en-US" b="1" dirty="0"/>
              <a:t>Machine Learning Algorithms</a:t>
            </a:r>
          </a:p>
          <a:p>
            <a:r>
              <a:rPr lang="en-US" b="1" dirty="0"/>
              <a:t>Benefits of Machine Learning</a:t>
            </a:r>
          </a:p>
          <a:p>
            <a:r>
              <a:rPr lang="en-US" b="1" dirty="0"/>
              <a:t>Limitations of Machine Learning</a:t>
            </a:r>
          </a:p>
          <a:p>
            <a:r>
              <a:rPr lang="en-US" b="1" dirty="0"/>
              <a:t>Conclusion</a:t>
            </a:r>
          </a:p>
          <a:p>
            <a:endParaRPr lang="en-IN" dirty="0"/>
          </a:p>
        </p:txBody>
      </p:sp>
    </p:spTree>
    <p:extLst>
      <p:ext uri="{BB962C8B-B14F-4D97-AF65-F5344CB8AC3E}">
        <p14:creationId xmlns:p14="http://schemas.microsoft.com/office/powerpoint/2010/main" val="8709652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215B9-5C68-455D-896F-71BC607EEC89}"/>
              </a:ext>
            </a:extLst>
          </p:cNvPr>
          <p:cNvSpPr>
            <a:spLocks noGrp="1"/>
          </p:cNvSpPr>
          <p:nvPr>
            <p:ph type="ctrTitle"/>
          </p:nvPr>
        </p:nvSpPr>
        <p:spPr>
          <a:xfrm>
            <a:off x="-948906" y="-60385"/>
            <a:ext cx="7977600" cy="1509136"/>
          </a:xfrm>
        </p:spPr>
        <p:txBody>
          <a:bodyPr>
            <a:normAutofit/>
          </a:bodyPr>
          <a:lstStyle/>
          <a:p>
            <a:r>
              <a:rPr lang="en-IN" sz="3000" dirty="0"/>
              <a:t>What is Machine learning</a:t>
            </a:r>
          </a:p>
        </p:txBody>
      </p:sp>
      <p:sp>
        <p:nvSpPr>
          <p:cNvPr id="3" name="Subtitle 2">
            <a:extLst>
              <a:ext uri="{FF2B5EF4-FFF2-40B4-BE49-F238E27FC236}">
                <a16:creationId xmlns:a16="http://schemas.microsoft.com/office/drawing/2014/main" id="{F172BE79-4EEE-4FC3-AB8B-BE655910BC8C}"/>
              </a:ext>
            </a:extLst>
          </p:cNvPr>
          <p:cNvSpPr>
            <a:spLocks noGrp="1"/>
          </p:cNvSpPr>
          <p:nvPr>
            <p:ph type="subTitle" idx="1"/>
          </p:nvPr>
        </p:nvSpPr>
        <p:spPr>
          <a:xfrm>
            <a:off x="0" y="2512634"/>
            <a:ext cx="5760000" cy="4092351"/>
          </a:xfrm>
        </p:spPr>
        <p:txBody>
          <a:bodyPr>
            <a:normAutofit fontScale="85000" lnSpcReduction="10000"/>
          </a:bodyPr>
          <a:lstStyle/>
          <a:p>
            <a:r>
              <a:rPr lang="en-US" dirty="0"/>
              <a:t>Machine Learning is an area of Artificial Intelligence that enables computers to learn from data without being explicitly programmed. It is a form of predictive analytics that uses algorithms to identify patterns in data and make decisions.</a:t>
            </a:r>
          </a:p>
          <a:p>
            <a:r>
              <a:rPr lang="en-US" dirty="0"/>
              <a:t>Machine Learning can be used to make decisions and predictions in a variety of fields, from finance to healthcare and beyond. It is used to automate processes and improve the efficiency of data-driven tasks.</a:t>
            </a:r>
          </a:p>
          <a:p>
            <a:endParaRPr lang="en-IN" dirty="0"/>
          </a:p>
        </p:txBody>
      </p:sp>
      <p:pic>
        <p:nvPicPr>
          <p:cNvPr id="6" name="Picture 5">
            <a:extLst>
              <a:ext uri="{FF2B5EF4-FFF2-40B4-BE49-F238E27FC236}">
                <a16:creationId xmlns:a16="http://schemas.microsoft.com/office/drawing/2014/main" id="{AAE86767-E78B-4962-AE5E-14085F78C5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9592" y="1104181"/>
            <a:ext cx="5532408" cy="5753819"/>
          </a:xfrm>
          <a:prstGeom prst="rect">
            <a:avLst/>
          </a:prstGeom>
        </p:spPr>
      </p:pic>
    </p:spTree>
    <p:extLst>
      <p:ext uri="{BB962C8B-B14F-4D97-AF65-F5344CB8AC3E}">
        <p14:creationId xmlns:p14="http://schemas.microsoft.com/office/powerpoint/2010/main" val="823542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215B9-5C68-455D-896F-71BC607EEC89}"/>
              </a:ext>
            </a:extLst>
          </p:cNvPr>
          <p:cNvSpPr>
            <a:spLocks noGrp="1"/>
          </p:cNvSpPr>
          <p:nvPr>
            <p:ph type="ctrTitle"/>
          </p:nvPr>
        </p:nvSpPr>
        <p:spPr>
          <a:xfrm>
            <a:off x="-948906" y="-60385"/>
            <a:ext cx="7977600" cy="1509136"/>
          </a:xfrm>
        </p:spPr>
        <p:txBody>
          <a:bodyPr>
            <a:normAutofit/>
          </a:bodyPr>
          <a:lstStyle/>
          <a:p>
            <a:r>
              <a:rPr lang="en-IN" sz="3000" dirty="0"/>
              <a:t>Types of Machine learning</a:t>
            </a:r>
          </a:p>
        </p:txBody>
      </p:sp>
      <p:sp>
        <p:nvSpPr>
          <p:cNvPr id="3" name="Subtitle 2">
            <a:extLst>
              <a:ext uri="{FF2B5EF4-FFF2-40B4-BE49-F238E27FC236}">
                <a16:creationId xmlns:a16="http://schemas.microsoft.com/office/drawing/2014/main" id="{F172BE79-4EEE-4FC3-AB8B-BE655910BC8C}"/>
              </a:ext>
            </a:extLst>
          </p:cNvPr>
          <p:cNvSpPr>
            <a:spLocks noGrp="1"/>
          </p:cNvSpPr>
          <p:nvPr>
            <p:ph type="subTitle" idx="1"/>
          </p:nvPr>
        </p:nvSpPr>
        <p:spPr>
          <a:xfrm>
            <a:off x="0" y="2512634"/>
            <a:ext cx="5760000" cy="4092351"/>
          </a:xfrm>
        </p:spPr>
        <p:txBody>
          <a:bodyPr>
            <a:normAutofit fontScale="85000" lnSpcReduction="20000"/>
          </a:bodyPr>
          <a:lstStyle/>
          <a:p>
            <a:r>
              <a:rPr lang="en-US" dirty="0"/>
              <a:t>There are three main types of Machine Learning: supervised, unsupervised, and reinforcement. Supervised Learning is used to train models on labeled data, while unsupervised Learning is used to discover patterns in unlabeled data.</a:t>
            </a:r>
          </a:p>
          <a:p>
            <a:r>
              <a:rPr lang="en-US" dirty="0"/>
              <a:t>Reinforcement Learning is a form of Machine Learning where an agent is trained to take actions in an environment to maximize rewards. This type of Machine Learning is often used in robotics and autonomous systems.</a:t>
            </a:r>
          </a:p>
          <a:p>
            <a:endParaRPr lang="en-IN" dirty="0"/>
          </a:p>
        </p:txBody>
      </p:sp>
      <p:pic>
        <p:nvPicPr>
          <p:cNvPr id="6" name="Picture 5">
            <a:extLst>
              <a:ext uri="{FF2B5EF4-FFF2-40B4-BE49-F238E27FC236}">
                <a16:creationId xmlns:a16="http://schemas.microsoft.com/office/drawing/2014/main" id="{AAE86767-E78B-4962-AE5E-14085F78C51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9592" y="1104181"/>
            <a:ext cx="5532408" cy="5753819"/>
          </a:xfrm>
          <a:prstGeom prst="rect">
            <a:avLst/>
          </a:prstGeom>
        </p:spPr>
      </p:pic>
    </p:spTree>
    <p:extLst>
      <p:ext uri="{BB962C8B-B14F-4D97-AF65-F5344CB8AC3E}">
        <p14:creationId xmlns:p14="http://schemas.microsoft.com/office/powerpoint/2010/main" val="32569861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215B9-5C68-455D-896F-71BC607EEC89}"/>
              </a:ext>
            </a:extLst>
          </p:cNvPr>
          <p:cNvSpPr>
            <a:spLocks noGrp="1"/>
          </p:cNvSpPr>
          <p:nvPr>
            <p:ph type="ctrTitle"/>
          </p:nvPr>
        </p:nvSpPr>
        <p:spPr>
          <a:xfrm>
            <a:off x="-948906" y="-60385"/>
            <a:ext cx="7977600" cy="1509136"/>
          </a:xfrm>
        </p:spPr>
        <p:txBody>
          <a:bodyPr>
            <a:normAutofit/>
          </a:bodyPr>
          <a:lstStyle/>
          <a:p>
            <a:r>
              <a:rPr lang="en-IN" sz="3000" dirty="0"/>
              <a:t>SUPERVISED LEARNING</a:t>
            </a:r>
          </a:p>
        </p:txBody>
      </p:sp>
      <p:sp>
        <p:nvSpPr>
          <p:cNvPr id="3" name="Subtitle 2">
            <a:extLst>
              <a:ext uri="{FF2B5EF4-FFF2-40B4-BE49-F238E27FC236}">
                <a16:creationId xmlns:a16="http://schemas.microsoft.com/office/drawing/2014/main" id="{F172BE79-4EEE-4FC3-AB8B-BE655910BC8C}"/>
              </a:ext>
            </a:extLst>
          </p:cNvPr>
          <p:cNvSpPr>
            <a:spLocks noGrp="1"/>
          </p:cNvSpPr>
          <p:nvPr>
            <p:ph type="subTitle" idx="1"/>
          </p:nvPr>
        </p:nvSpPr>
        <p:spPr>
          <a:xfrm>
            <a:off x="0" y="2512634"/>
            <a:ext cx="5760000" cy="4092351"/>
          </a:xfrm>
        </p:spPr>
        <p:txBody>
          <a:bodyPr>
            <a:normAutofit lnSpcReduction="10000"/>
          </a:bodyPr>
          <a:lstStyle/>
          <a:p>
            <a:r>
              <a:rPr lang="en-US" dirty="0"/>
              <a:t>Supervised learning is a machine learning technique where an algorithm learns to make predictions or classifications by being trained on labeled examples. The algorithm is given input data and corresponding output data, and adjusts its parameters until it can accurately predict the output for new input.</a:t>
            </a:r>
            <a:endParaRPr lang="en-IN" dirty="0"/>
          </a:p>
        </p:txBody>
      </p:sp>
      <p:pic>
        <p:nvPicPr>
          <p:cNvPr id="5" name="Picture 4">
            <a:extLst>
              <a:ext uri="{FF2B5EF4-FFF2-40B4-BE49-F238E27FC236}">
                <a16:creationId xmlns:a16="http://schemas.microsoft.com/office/drawing/2014/main" id="{62283B98-E3E9-4B19-9E85-B889BE13F6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2226" y="931652"/>
            <a:ext cx="6239774" cy="5400137"/>
          </a:xfrm>
          <a:prstGeom prst="rect">
            <a:avLst/>
          </a:prstGeom>
        </p:spPr>
      </p:pic>
    </p:spTree>
    <p:extLst>
      <p:ext uri="{BB962C8B-B14F-4D97-AF65-F5344CB8AC3E}">
        <p14:creationId xmlns:p14="http://schemas.microsoft.com/office/powerpoint/2010/main" val="2456340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215B9-5C68-455D-896F-71BC607EEC89}"/>
              </a:ext>
            </a:extLst>
          </p:cNvPr>
          <p:cNvSpPr>
            <a:spLocks noGrp="1"/>
          </p:cNvSpPr>
          <p:nvPr>
            <p:ph type="ctrTitle"/>
          </p:nvPr>
        </p:nvSpPr>
        <p:spPr>
          <a:xfrm>
            <a:off x="-948906" y="-60385"/>
            <a:ext cx="7977600" cy="1509136"/>
          </a:xfrm>
        </p:spPr>
        <p:txBody>
          <a:bodyPr>
            <a:normAutofit/>
          </a:bodyPr>
          <a:lstStyle/>
          <a:p>
            <a:r>
              <a:rPr lang="en-IN" sz="3000" dirty="0"/>
              <a:t>UN-SUPERVISED LEARNING</a:t>
            </a:r>
          </a:p>
        </p:txBody>
      </p:sp>
      <p:sp>
        <p:nvSpPr>
          <p:cNvPr id="3" name="Subtitle 2">
            <a:extLst>
              <a:ext uri="{FF2B5EF4-FFF2-40B4-BE49-F238E27FC236}">
                <a16:creationId xmlns:a16="http://schemas.microsoft.com/office/drawing/2014/main" id="{F172BE79-4EEE-4FC3-AB8B-BE655910BC8C}"/>
              </a:ext>
            </a:extLst>
          </p:cNvPr>
          <p:cNvSpPr>
            <a:spLocks noGrp="1"/>
          </p:cNvSpPr>
          <p:nvPr>
            <p:ph type="subTitle" idx="1"/>
          </p:nvPr>
        </p:nvSpPr>
        <p:spPr>
          <a:xfrm>
            <a:off x="0" y="2512634"/>
            <a:ext cx="5760000" cy="4092351"/>
          </a:xfrm>
        </p:spPr>
        <p:txBody>
          <a:bodyPr>
            <a:normAutofit fontScale="92500"/>
          </a:bodyPr>
          <a:lstStyle/>
          <a:p>
            <a:r>
              <a:rPr lang="en-US" dirty="0"/>
              <a:t>Unsupervised learning is a type of machine learning where the algorithm learns to identify patterns or relationships in the data without being explicitly trained on labeled examples. The algorithm is given input data and must find structure or patterns on its own, such as clustering similar data points or discovering latent features.</a:t>
            </a:r>
            <a:endParaRPr lang="en-IN" dirty="0"/>
          </a:p>
        </p:txBody>
      </p:sp>
      <p:pic>
        <p:nvPicPr>
          <p:cNvPr id="9" name="Picture 8">
            <a:extLst>
              <a:ext uri="{FF2B5EF4-FFF2-40B4-BE49-F238E27FC236}">
                <a16:creationId xmlns:a16="http://schemas.microsoft.com/office/drawing/2014/main" id="{ED4B44F2-0CC5-4FE0-A343-83F980C3D7D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7761" y="1448750"/>
            <a:ext cx="6637575" cy="5409250"/>
          </a:xfrm>
          <a:prstGeom prst="rect">
            <a:avLst/>
          </a:prstGeom>
        </p:spPr>
      </p:pic>
    </p:spTree>
    <p:extLst>
      <p:ext uri="{BB962C8B-B14F-4D97-AF65-F5344CB8AC3E}">
        <p14:creationId xmlns:p14="http://schemas.microsoft.com/office/powerpoint/2010/main" val="3944388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215B9-5C68-455D-896F-71BC607EEC89}"/>
              </a:ext>
            </a:extLst>
          </p:cNvPr>
          <p:cNvSpPr>
            <a:spLocks noGrp="1"/>
          </p:cNvSpPr>
          <p:nvPr>
            <p:ph type="ctrTitle"/>
          </p:nvPr>
        </p:nvSpPr>
        <p:spPr>
          <a:xfrm>
            <a:off x="-948906" y="-60385"/>
            <a:ext cx="7977600" cy="1509136"/>
          </a:xfrm>
        </p:spPr>
        <p:txBody>
          <a:bodyPr>
            <a:normAutofit/>
          </a:bodyPr>
          <a:lstStyle/>
          <a:p>
            <a:r>
              <a:rPr lang="en-IN" sz="3000" dirty="0"/>
              <a:t>REINFORCEMENT LEARNING</a:t>
            </a:r>
          </a:p>
        </p:txBody>
      </p:sp>
      <p:sp>
        <p:nvSpPr>
          <p:cNvPr id="3" name="Subtitle 2">
            <a:extLst>
              <a:ext uri="{FF2B5EF4-FFF2-40B4-BE49-F238E27FC236}">
                <a16:creationId xmlns:a16="http://schemas.microsoft.com/office/drawing/2014/main" id="{F172BE79-4EEE-4FC3-AB8B-BE655910BC8C}"/>
              </a:ext>
            </a:extLst>
          </p:cNvPr>
          <p:cNvSpPr>
            <a:spLocks noGrp="1"/>
          </p:cNvSpPr>
          <p:nvPr>
            <p:ph type="subTitle" idx="1"/>
          </p:nvPr>
        </p:nvSpPr>
        <p:spPr>
          <a:xfrm>
            <a:off x="0" y="2512634"/>
            <a:ext cx="5760000" cy="4092351"/>
          </a:xfrm>
        </p:spPr>
        <p:txBody>
          <a:bodyPr>
            <a:normAutofit fontScale="85000" lnSpcReduction="10000"/>
          </a:bodyPr>
          <a:lstStyle/>
          <a:p>
            <a:r>
              <a:rPr lang="en-US" dirty="0"/>
              <a:t>Reinforcement learning is a machine learning technique where an agent learns to make decisions by interacting with an environment and receiving rewards or punishments for its actions. The agent learns to maximize its reward over time by exploring different actions and learning which ones lead to positive outcomes. This approach has been used to develop AI systems that can play complex games, control autonomous vehicles, and even manage energy grids</a:t>
            </a:r>
            <a:endParaRPr lang="en-IN" dirty="0"/>
          </a:p>
        </p:txBody>
      </p:sp>
      <p:pic>
        <p:nvPicPr>
          <p:cNvPr id="8" name="Picture 7">
            <a:extLst>
              <a:ext uri="{FF2B5EF4-FFF2-40B4-BE49-F238E27FC236}">
                <a16:creationId xmlns:a16="http://schemas.microsoft.com/office/drawing/2014/main" id="{0972D952-615F-4956-B95F-04831163A4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2002" y="1276710"/>
            <a:ext cx="5541462" cy="5581290"/>
          </a:xfrm>
          <a:prstGeom prst="rect">
            <a:avLst/>
          </a:prstGeom>
        </p:spPr>
      </p:pic>
    </p:spTree>
    <p:extLst>
      <p:ext uri="{BB962C8B-B14F-4D97-AF65-F5344CB8AC3E}">
        <p14:creationId xmlns:p14="http://schemas.microsoft.com/office/powerpoint/2010/main" val="3550413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215B9-5C68-455D-896F-71BC607EEC89}"/>
              </a:ext>
            </a:extLst>
          </p:cNvPr>
          <p:cNvSpPr>
            <a:spLocks noGrp="1"/>
          </p:cNvSpPr>
          <p:nvPr>
            <p:ph type="ctrTitle"/>
          </p:nvPr>
        </p:nvSpPr>
        <p:spPr>
          <a:xfrm>
            <a:off x="-948906" y="-60385"/>
            <a:ext cx="7977600" cy="1509136"/>
          </a:xfrm>
        </p:spPr>
        <p:txBody>
          <a:bodyPr>
            <a:normAutofit/>
          </a:bodyPr>
          <a:lstStyle/>
          <a:p>
            <a:r>
              <a:rPr lang="en-IN" sz="3200" dirty="0"/>
              <a:t>Benefits of Machine Learning</a:t>
            </a:r>
            <a:endParaRPr lang="en-IN" sz="3000" dirty="0"/>
          </a:p>
        </p:txBody>
      </p:sp>
      <p:sp>
        <p:nvSpPr>
          <p:cNvPr id="3" name="Subtitle 2">
            <a:extLst>
              <a:ext uri="{FF2B5EF4-FFF2-40B4-BE49-F238E27FC236}">
                <a16:creationId xmlns:a16="http://schemas.microsoft.com/office/drawing/2014/main" id="{F172BE79-4EEE-4FC3-AB8B-BE655910BC8C}"/>
              </a:ext>
            </a:extLst>
          </p:cNvPr>
          <p:cNvSpPr>
            <a:spLocks noGrp="1"/>
          </p:cNvSpPr>
          <p:nvPr>
            <p:ph type="subTitle" idx="1"/>
          </p:nvPr>
        </p:nvSpPr>
        <p:spPr>
          <a:xfrm>
            <a:off x="0" y="2512634"/>
            <a:ext cx="5760000" cy="4092351"/>
          </a:xfrm>
        </p:spPr>
        <p:txBody>
          <a:bodyPr>
            <a:normAutofit fontScale="92500" lnSpcReduction="20000"/>
          </a:bodyPr>
          <a:lstStyle/>
          <a:p>
            <a:r>
              <a:rPr lang="en-US" dirty="0"/>
              <a:t>Machine Learning can be used to automate processes and improve the efficiency of data-driven tasks. It can also be used to make decisions and predictions in a variety of fields, from finance to healthcare and beyond.</a:t>
            </a:r>
          </a:p>
          <a:p>
            <a:r>
              <a:rPr lang="en-US" dirty="0"/>
              <a:t>Machine Learning can also be used to identify patterns in data that would otherwise be too complex for humans to detect. This can lead to improved decision-making and better predictions.</a:t>
            </a:r>
          </a:p>
          <a:p>
            <a:endParaRPr lang="en-IN" dirty="0"/>
          </a:p>
        </p:txBody>
      </p:sp>
      <p:pic>
        <p:nvPicPr>
          <p:cNvPr id="5" name="Picture 4">
            <a:extLst>
              <a:ext uri="{FF2B5EF4-FFF2-40B4-BE49-F238E27FC236}">
                <a16:creationId xmlns:a16="http://schemas.microsoft.com/office/drawing/2014/main" id="{367382D1-91BA-438E-B3F5-CC6C5486B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2042" y="142042"/>
            <a:ext cx="6715957" cy="6715957"/>
          </a:xfrm>
          <a:prstGeom prst="rect">
            <a:avLst/>
          </a:prstGeom>
        </p:spPr>
      </p:pic>
    </p:spTree>
    <p:extLst>
      <p:ext uri="{BB962C8B-B14F-4D97-AF65-F5344CB8AC3E}">
        <p14:creationId xmlns:p14="http://schemas.microsoft.com/office/powerpoint/2010/main" val="9687521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215B9-5C68-455D-896F-71BC607EEC89}"/>
              </a:ext>
            </a:extLst>
          </p:cNvPr>
          <p:cNvSpPr>
            <a:spLocks noGrp="1"/>
          </p:cNvSpPr>
          <p:nvPr>
            <p:ph type="ctrTitle"/>
          </p:nvPr>
        </p:nvSpPr>
        <p:spPr>
          <a:xfrm>
            <a:off x="-948906" y="-60385"/>
            <a:ext cx="7977600" cy="1509136"/>
          </a:xfrm>
        </p:spPr>
        <p:txBody>
          <a:bodyPr>
            <a:normAutofit/>
          </a:bodyPr>
          <a:lstStyle/>
          <a:p>
            <a:r>
              <a:rPr lang="en-IN" sz="3000" dirty="0"/>
              <a:t>LIMITATION MACHINE LEARNING</a:t>
            </a:r>
          </a:p>
        </p:txBody>
      </p:sp>
      <p:sp>
        <p:nvSpPr>
          <p:cNvPr id="3" name="Subtitle 2">
            <a:extLst>
              <a:ext uri="{FF2B5EF4-FFF2-40B4-BE49-F238E27FC236}">
                <a16:creationId xmlns:a16="http://schemas.microsoft.com/office/drawing/2014/main" id="{F172BE79-4EEE-4FC3-AB8B-BE655910BC8C}"/>
              </a:ext>
            </a:extLst>
          </p:cNvPr>
          <p:cNvSpPr>
            <a:spLocks noGrp="1"/>
          </p:cNvSpPr>
          <p:nvPr>
            <p:ph type="subTitle" idx="1"/>
          </p:nvPr>
        </p:nvSpPr>
        <p:spPr>
          <a:xfrm>
            <a:off x="0" y="2512634"/>
            <a:ext cx="5760000" cy="4092351"/>
          </a:xfrm>
        </p:spPr>
        <p:txBody>
          <a:bodyPr>
            <a:normAutofit fontScale="92500" lnSpcReduction="20000"/>
          </a:bodyPr>
          <a:lstStyle/>
          <a:p>
            <a:r>
              <a:rPr lang="en-US" dirty="0"/>
              <a:t>Machine Learning is limited by the quality of the data it is given. If the data is noisy or incomplete, the model may be unable to make accurate predictions or decisions.</a:t>
            </a:r>
          </a:p>
          <a:p>
            <a:r>
              <a:rPr lang="en-US" dirty="0"/>
              <a:t>Machine Learning is also limited by the algorithms used to build the model. Different algorithms are better suited for different types of data and tasks, so it is important to choose the right algorithm for the job.</a:t>
            </a:r>
          </a:p>
          <a:p>
            <a:endParaRPr lang="en-IN" dirty="0"/>
          </a:p>
        </p:txBody>
      </p:sp>
      <p:pic>
        <p:nvPicPr>
          <p:cNvPr id="6" name="Picture 5">
            <a:extLst>
              <a:ext uri="{FF2B5EF4-FFF2-40B4-BE49-F238E27FC236}">
                <a16:creationId xmlns:a16="http://schemas.microsoft.com/office/drawing/2014/main" id="{9BEB0114-1777-4B79-AB29-2176FC7C09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58757" y="330232"/>
            <a:ext cx="5693546" cy="6405239"/>
          </a:xfrm>
          <a:prstGeom prst="rect">
            <a:avLst/>
          </a:prstGeom>
        </p:spPr>
      </p:pic>
    </p:spTree>
    <p:extLst>
      <p:ext uri="{BB962C8B-B14F-4D97-AF65-F5344CB8AC3E}">
        <p14:creationId xmlns:p14="http://schemas.microsoft.com/office/powerpoint/2010/main" val="3520785828"/>
      </p:ext>
    </p:extLst>
  </p:cSld>
  <p:clrMapOvr>
    <a:masterClrMapping/>
  </p:clrMapOvr>
</p:sld>
</file>

<file path=ppt/theme/theme1.xml><?xml version="1.0" encoding="utf-8"?>
<a:theme xmlns:a="http://schemas.openxmlformats.org/drawingml/2006/main" name="FrostyVTI">
  <a:themeElements>
    <a:clrScheme name="Frosty">
      <a:dk1>
        <a:sysClr val="windowText" lastClr="000000"/>
      </a:dk1>
      <a:lt1>
        <a:sysClr val="window" lastClr="FFFFFF"/>
      </a:lt1>
      <a:dk2>
        <a:srgbClr val="0B2827"/>
      </a:dk2>
      <a:lt2>
        <a:srgbClr val="DAE3E3"/>
      </a:lt2>
      <a:accent1>
        <a:srgbClr val="767E37"/>
      </a:accent1>
      <a:accent2>
        <a:srgbClr val="B495C2"/>
      </a:accent2>
      <a:accent3>
        <a:srgbClr val="8FA3A3"/>
      </a:accent3>
      <a:accent4>
        <a:srgbClr val="CE7F01"/>
      </a:accent4>
      <a:accent5>
        <a:srgbClr val="D15A29"/>
      </a:accent5>
      <a:accent6>
        <a:srgbClr val="B88470"/>
      </a:accent6>
      <a:hlink>
        <a:srgbClr val="B57001"/>
      </a:hlink>
      <a:folHlink>
        <a:srgbClr val="996209"/>
      </a:folHlink>
    </a:clrScheme>
    <a:fontScheme name="Frosted Leaf">
      <a:majorFont>
        <a:latin typeface="Goudy Old Style"/>
        <a:ea typeface=""/>
        <a:cs typeface=""/>
      </a:majorFont>
      <a:minorFont>
        <a:latin typeface="Avenir Next LT Pro"/>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rostyVTI" id="{DD283BC3-E0B6-4E4B-91CF-F0F54D51BB21}" vid="{3EE220F7-F497-4893-BE1F-7BB1D607421B}"/>
    </a:ext>
  </a:extLst>
</a:theme>
</file>

<file path=docProps/app.xml><?xml version="1.0" encoding="utf-8"?>
<Properties xmlns="http://schemas.openxmlformats.org/officeDocument/2006/extended-properties" xmlns:vt="http://schemas.openxmlformats.org/officeDocument/2006/docPropsVTypes">
  <TotalTime>42</TotalTime>
  <Words>609</Words>
  <Application>Microsoft Office PowerPoint</Application>
  <PresentationFormat>Widescreen</PresentationFormat>
  <Paragraphs>32</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Avenir Next LT Pro</vt:lpstr>
      <vt:lpstr>Goudy Old Style</vt:lpstr>
      <vt:lpstr>Wingdings</vt:lpstr>
      <vt:lpstr>FrostyVTI</vt:lpstr>
      <vt:lpstr>MACHINE      LEARNING</vt:lpstr>
      <vt:lpstr>TITLE</vt:lpstr>
      <vt:lpstr>What is Machine learning</vt:lpstr>
      <vt:lpstr>Types of Machine learning</vt:lpstr>
      <vt:lpstr>SUPERVISED LEARNING</vt:lpstr>
      <vt:lpstr>UN-SUPERVISED LEARNING</vt:lpstr>
      <vt:lpstr>REINFORCEMENT LEARNING</vt:lpstr>
      <vt:lpstr>Benefits of Machine Learning</vt:lpstr>
      <vt:lpstr>LIMITATION MACHINE LEARNING</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dc:title>
  <dc:creator>singh4444aman@gmail.com</dc:creator>
  <cp:lastModifiedBy>singh4444aman@gmail.com</cp:lastModifiedBy>
  <cp:revision>4</cp:revision>
  <dcterms:created xsi:type="dcterms:W3CDTF">2023-03-07T03:59:36Z</dcterms:created>
  <dcterms:modified xsi:type="dcterms:W3CDTF">2023-03-07T04:42:30Z</dcterms:modified>
</cp:coreProperties>
</file>